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1A6CB0-FD93-44AE-B550-82FD723EFC00}" type="doc">
      <dgm:prSet loTypeId="urn:microsoft.com/office/officeart/2005/8/layout/default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0F83AEBF-E4E5-4E84-9E81-C8688EC6F300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Концепция стоимости денег во времени основана на принципе, что тенге сейчас стоит больше, чем тенге, который будет получен в будущем, например, через один год, так как он может быть инвестирован и принесет дополнительную прибыль.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A2F262-E2B7-427D-A1E1-276BBDBCFDDD}" type="parTrans" cxnId="{7D9F11F3-BE82-4AFC-B984-F9D0A084BC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C2F76D-FC31-41C9-A7DC-E9B5579542DF}" type="sibTrans" cxnId="{7D9F11F3-BE82-4AFC-B984-F9D0A084BC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CF93E7-72FD-4DDE-8247-8116771479C1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Этот принцип является наиболее важным положением во всей теории финансов и анализе инвестиций. На нем основан подход к оценке экономической эффективности инвестиционных проектов.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0969CE-A10F-4F68-A1F8-22228FD52976}" type="parTrans" cxnId="{DE799FE0-7863-4A9B-AE8B-1F3CE535F82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2E042B-45B5-42C2-B2D9-A5DADE9371F7}" type="sibTrans" cxnId="{DE799FE0-7863-4A9B-AE8B-1F3CE535F82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995A9F-DB06-48F8-A01F-CFC211C1E510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Данный принцип порождает концепцию оценки стоимости денег во времени. Суть концепции заключается в том, что стоимость денег в течение времени изменяется с учетом нормы прибыльности на денежном рынке и рынке ценных бумаг.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90F6DE-F54A-45C9-904E-5D2964CDA766}" type="parTrans" cxnId="{CBF34201-B11F-42C6-AFFA-2180A51CD25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8D12F1-FBB5-4F71-B3EC-F66DAE078230}" type="sibTrans" cxnId="{CBF34201-B11F-42C6-AFFA-2180A51CD25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DB8D74-43F7-4207-B21F-1150927FA68F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качестве нормы прибыльности выступает норма ссудного процента или норма выплаты дивидендов по обыкновенным и привилегированным акциям.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2EE544-DDA1-404A-B8CE-4CF84A2392D4}" type="parTrans" cxnId="{DDFC3776-FECB-4C16-8EDA-D7925DCB0B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F0BF7-4A65-483F-8A0A-2A3F4B2A9467}" type="sibTrans" cxnId="{DDFC3776-FECB-4C16-8EDA-D7925DCB0B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7C356D-E69A-4202-9E0F-0DA75DAC48FC}" type="pres">
      <dgm:prSet presAssocID="{021A6CB0-FD93-44AE-B550-82FD723EFC00}" presName="diagram" presStyleCnt="0">
        <dgm:presLayoutVars>
          <dgm:dir/>
          <dgm:resizeHandles val="exact"/>
        </dgm:presLayoutVars>
      </dgm:prSet>
      <dgm:spPr/>
    </dgm:pt>
    <dgm:pt modelId="{49F4B3F9-0AF8-41CD-87EB-7FA308681748}" type="pres">
      <dgm:prSet presAssocID="{0F83AEBF-E4E5-4E84-9E81-C8688EC6F300}" presName="node" presStyleLbl="node1" presStyleIdx="0" presStyleCnt="4">
        <dgm:presLayoutVars>
          <dgm:bulletEnabled val="1"/>
        </dgm:presLayoutVars>
      </dgm:prSet>
      <dgm:spPr/>
    </dgm:pt>
    <dgm:pt modelId="{C9576B87-AA99-4FCB-A070-D162D1FD01EE}" type="pres">
      <dgm:prSet presAssocID="{6BC2F76D-FC31-41C9-A7DC-E9B5579542DF}" presName="sibTrans" presStyleCnt="0"/>
      <dgm:spPr/>
    </dgm:pt>
    <dgm:pt modelId="{F2AF6C6E-95C0-4952-A69C-96DCA0DD060A}" type="pres">
      <dgm:prSet presAssocID="{65CF93E7-72FD-4DDE-8247-8116771479C1}" presName="node" presStyleLbl="node1" presStyleIdx="1" presStyleCnt="4">
        <dgm:presLayoutVars>
          <dgm:bulletEnabled val="1"/>
        </dgm:presLayoutVars>
      </dgm:prSet>
      <dgm:spPr/>
    </dgm:pt>
    <dgm:pt modelId="{9D391754-0D1C-4624-9271-7F2A73712B88}" type="pres">
      <dgm:prSet presAssocID="{942E042B-45B5-42C2-B2D9-A5DADE9371F7}" presName="sibTrans" presStyleCnt="0"/>
      <dgm:spPr/>
    </dgm:pt>
    <dgm:pt modelId="{669509BE-F504-44FF-BF56-B47F8906B669}" type="pres">
      <dgm:prSet presAssocID="{2A995A9F-DB06-48F8-A01F-CFC211C1E510}" presName="node" presStyleLbl="node1" presStyleIdx="2" presStyleCnt="4">
        <dgm:presLayoutVars>
          <dgm:bulletEnabled val="1"/>
        </dgm:presLayoutVars>
      </dgm:prSet>
      <dgm:spPr/>
    </dgm:pt>
    <dgm:pt modelId="{AC8467E3-E7BB-4A25-B077-79F09D41036E}" type="pres">
      <dgm:prSet presAssocID="{A18D12F1-FBB5-4F71-B3EC-F66DAE078230}" presName="sibTrans" presStyleCnt="0"/>
      <dgm:spPr/>
    </dgm:pt>
    <dgm:pt modelId="{410E5457-17D8-4CD3-80FE-D75E80674CC5}" type="pres">
      <dgm:prSet presAssocID="{3CDB8D74-43F7-4207-B21F-1150927FA68F}" presName="node" presStyleLbl="node1" presStyleIdx="3" presStyleCnt="4">
        <dgm:presLayoutVars>
          <dgm:bulletEnabled val="1"/>
        </dgm:presLayoutVars>
      </dgm:prSet>
      <dgm:spPr/>
    </dgm:pt>
  </dgm:ptLst>
  <dgm:cxnLst>
    <dgm:cxn modelId="{59186C67-7263-4665-8615-B8A0B6C27C8F}" type="presOf" srcId="{65CF93E7-72FD-4DDE-8247-8116771479C1}" destId="{F2AF6C6E-95C0-4952-A69C-96DCA0DD060A}" srcOrd="0" destOrd="0" presId="urn:microsoft.com/office/officeart/2005/8/layout/default"/>
    <dgm:cxn modelId="{75B5675A-4226-469E-A7A6-BA8643F2F236}" type="presOf" srcId="{021A6CB0-FD93-44AE-B550-82FD723EFC00}" destId="{557C356D-E69A-4202-9E0F-0DA75DAC48FC}" srcOrd="0" destOrd="0" presId="urn:microsoft.com/office/officeart/2005/8/layout/default"/>
    <dgm:cxn modelId="{CBF34201-B11F-42C6-AFFA-2180A51CD25D}" srcId="{021A6CB0-FD93-44AE-B550-82FD723EFC00}" destId="{2A995A9F-DB06-48F8-A01F-CFC211C1E510}" srcOrd="2" destOrd="0" parTransId="{EF90F6DE-F54A-45C9-904E-5D2964CDA766}" sibTransId="{A18D12F1-FBB5-4F71-B3EC-F66DAE078230}"/>
    <dgm:cxn modelId="{DDFC3776-FECB-4C16-8EDA-D7925DCB0B63}" srcId="{021A6CB0-FD93-44AE-B550-82FD723EFC00}" destId="{3CDB8D74-43F7-4207-B21F-1150927FA68F}" srcOrd="3" destOrd="0" parTransId="{D32EE544-DDA1-404A-B8CE-4CF84A2392D4}" sibTransId="{BA3F0BF7-4A65-483F-8A0A-2A3F4B2A9467}"/>
    <dgm:cxn modelId="{849CC4FB-14C5-41E7-B2F5-B1D4409418C6}" type="presOf" srcId="{3CDB8D74-43F7-4207-B21F-1150927FA68F}" destId="{410E5457-17D8-4CD3-80FE-D75E80674CC5}" srcOrd="0" destOrd="0" presId="urn:microsoft.com/office/officeart/2005/8/layout/default"/>
    <dgm:cxn modelId="{DE799FE0-7863-4A9B-AE8B-1F3CE535F824}" srcId="{021A6CB0-FD93-44AE-B550-82FD723EFC00}" destId="{65CF93E7-72FD-4DDE-8247-8116771479C1}" srcOrd="1" destOrd="0" parTransId="{8E0969CE-A10F-4F68-A1F8-22228FD52976}" sibTransId="{942E042B-45B5-42C2-B2D9-A5DADE9371F7}"/>
    <dgm:cxn modelId="{7D9F11F3-BE82-4AFC-B984-F9D0A084BC9D}" srcId="{021A6CB0-FD93-44AE-B550-82FD723EFC00}" destId="{0F83AEBF-E4E5-4E84-9E81-C8688EC6F300}" srcOrd="0" destOrd="0" parTransId="{AEA2F262-E2B7-427D-A1E1-276BBDBCFDDD}" sibTransId="{6BC2F76D-FC31-41C9-A7DC-E9B5579542DF}"/>
    <dgm:cxn modelId="{B85BCF77-EDCE-4F8D-A242-BC4F6B5EB345}" type="presOf" srcId="{0F83AEBF-E4E5-4E84-9E81-C8688EC6F300}" destId="{49F4B3F9-0AF8-41CD-87EB-7FA308681748}" srcOrd="0" destOrd="0" presId="urn:microsoft.com/office/officeart/2005/8/layout/default"/>
    <dgm:cxn modelId="{86376CDF-E948-4FB9-8E82-4EB3E0300336}" type="presOf" srcId="{2A995A9F-DB06-48F8-A01F-CFC211C1E510}" destId="{669509BE-F504-44FF-BF56-B47F8906B669}" srcOrd="0" destOrd="0" presId="urn:microsoft.com/office/officeart/2005/8/layout/default"/>
    <dgm:cxn modelId="{CBFBF96A-9373-4E81-844D-715B3F892990}" type="presParOf" srcId="{557C356D-E69A-4202-9E0F-0DA75DAC48FC}" destId="{49F4B3F9-0AF8-41CD-87EB-7FA308681748}" srcOrd="0" destOrd="0" presId="urn:microsoft.com/office/officeart/2005/8/layout/default"/>
    <dgm:cxn modelId="{9D2A3E37-8E60-4FC9-84CE-A1A3707A2CAA}" type="presParOf" srcId="{557C356D-E69A-4202-9E0F-0DA75DAC48FC}" destId="{C9576B87-AA99-4FCB-A070-D162D1FD01EE}" srcOrd="1" destOrd="0" presId="urn:microsoft.com/office/officeart/2005/8/layout/default"/>
    <dgm:cxn modelId="{880E83AD-D4CA-4E64-B4C3-6F8AFCE67531}" type="presParOf" srcId="{557C356D-E69A-4202-9E0F-0DA75DAC48FC}" destId="{F2AF6C6E-95C0-4952-A69C-96DCA0DD060A}" srcOrd="2" destOrd="0" presId="urn:microsoft.com/office/officeart/2005/8/layout/default"/>
    <dgm:cxn modelId="{61628398-6794-41D2-A4EB-8999501802DA}" type="presParOf" srcId="{557C356D-E69A-4202-9E0F-0DA75DAC48FC}" destId="{9D391754-0D1C-4624-9271-7F2A73712B88}" srcOrd="3" destOrd="0" presId="urn:microsoft.com/office/officeart/2005/8/layout/default"/>
    <dgm:cxn modelId="{C03E4A68-C83B-49D8-9161-F128A3F9F9ED}" type="presParOf" srcId="{557C356D-E69A-4202-9E0F-0DA75DAC48FC}" destId="{669509BE-F504-44FF-BF56-B47F8906B669}" srcOrd="4" destOrd="0" presId="urn:microsoft.com/office/officeart/2005/8/layout/default"/>
    <dgm:cxn modelId="{3D0CD2A0-64F4-4F7F-9F09-5BF30C673978}" type="presParOf" srcId="{557C356D-E69A-4202-9E0F-0DA75DAC48FC}" destId="{AC8467E3-E7BB-4A25-B077-79F09D41036E}" srcOrd="5" destOrd="0" presId="urn:microsoft.com/office/officeart/2005/8/layout/default"/>
    <dgm:cxn modelId="{6A6013FB-B907-45F5-8E2B-F2F119A5FB84}" type="presParOf" srcId="{557C356D-E69A-4202-9E0F-0DA75DAC48FC}" destId="{410E5457-17D8-4CD3-80FE-D75E80674CC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825624-1580-4615-8263-527F5F3B0AAA}" type="doc">
      <dgm:prSet loTypeId="urn:microsoft.com/office/officeart/2008/layout/VerticalCurvedList" loCatId="list" qsTypeId="urn:microsoft.com/office/officeart/2005/8/quickstyle/simple5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4ABB47F7-D2DC-450A-967A-FB0B02BBAD93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инвестиционных расчетах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процентная ставка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платежей применяется не только как инструмент наращения стоимости денежных средств, но и как измеритель степени доходности инвестиционных операций.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DA5342-7084-4D87-AFCA-9790D024E22E}" type="parTrans" cxnId="{147F9354-0351-4F5E-A368-C305B20FA39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8DB960-A1E5-4856-9674-A271482C37BC}" type="sibTrans" cxnId="{147F9354-0351-4F5E-A368-C305B20FA39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1F4ECD-DCCF-4F4A-8663-B913C5E2D437}">
      <dgm:prSet/>
      <dgm:spPr/>
      <dgm:t>
        <a:bodyPr/>
        <a:lstStyle/>
        <a:p>
          <a:pPr rtl="0"/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Настоящая (современная) стоимость денег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– это сумма будущих поступлений, приведенных к настоящему моменту времени с учетом определенной процентной ставки.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7F7814-A759-4A0C-898C-5A4A2212D052}" type="parTrans" cxnId="{F504F744-DE4C-4149-B9B6-CBC273965D4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FDDD09-1DEF-42D5-BE6B-2978B7DBBE65}" type="sibTrans" cxnId="{F504F744-DE4C-4149-B9B6-CBC273965D4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769085-7837-4717-B81D-6A588E3089F6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настоящей стоимости денег связано с процессом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дисконтирования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i="1" smtClean="0">
              <a:latin typeface="Times New Roman" panose="02020603050405020304" pitchFamily="18" charset="0"/>
              <a:cs typeface="Times New Roman" panose="02020603050405020304" pitchFamily="18" charset="0"/>
            </a:rPr>
            <a:t>discounting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) будущей стоимости, представляющим собой операцию, обратную наращению. Дисконтирование используется во многих задачах анализа инвестиций.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138484-4A88-43A2-9434-D83D5D434D9B}" type="parTrans" cxnId="{AEBCCD5D-4265-49FC-ACB6-2F6E3C1B547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1FB1E3-A193-499C-B110-9C93EF96964C}" type="sibTrans" cxnId="{AEBCCD5D-4265-49FC-ACB6-2F6E3C1B547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19C3C3-0A96-4838-BD6B-12900B9D9305}" type="pres">
      <dgm:prSet presAssocID="{D6825624-1580-4615-8263-527F5F3B0AAA}" presName="Name0" presStyleCnt="0">
        <dgm:presLayoutVars>
          <dgm:chMax val="7"/>
          <dgm:chPref val="7"/>
          <dgm:dir/>
        </dgm:presLayoutVars>
      </dgm:prSet>
      <dgm:spPr/>
    </dgm:pt>
    <dgm:pt modelId="{3C673BC4-88F6-4BEA-AEC1-A14E0BEB312D}" type="pres">
      <dgm:prSet presAssocID="{D6825624-1580-4615-8263-527F5F3B0AAA}" presName="Name1" presStyleCnt="0"/>
      <dgm:spPr/>
    </dgm:pt>
    <dgm:pt modelId="{D1B559E1-B85F-4751-AE15-63EE951F32AB}" type="pres">
      <dgm:prSet presAssocID="{D6825624-1580-4615-8263-527F5F3B0AAA}" presName="cycle" presStyleCnt="0"/>
      <dgm:spPr/>
    </dgm:pt>
    <dgm:pt modelId="{5E530084-4F04-4C20-9ABB-3AA346A03A7C}" type="pres">
      <dgm:prSet presAssocID="{D6825624-1580-4615-8263-527F5F3B0AAA}" presName="srcNode" presStyleLbl="node1" presStyleIdx="0" presStyleCnt="3"/>
      <dgm:spPr/>
    </dgm:pt>
    <dgm:pt modelId="{582D96FF-34DE-4089-B3A4-BB13CA712F70}" type="pres">
      <dgm:prSet presAssocID="{D6825624-1580-4615-8263-527F5F3B0AAA}" presName="conn" presStyleLbl="parChTrans1D2" presStyleIdx="0" presStyleCnt="1"/>
      <dgm:spPr/>
    </dgm:pt>
    <dgm:pt modelId="{00815933-B5F0-4AE4-B7ED-8E43C6FCF508}" type="pres">
      <dgm:prSet presAssocID="{D6825624-1580-4615-8263-527F5F3B0AAA}" presName="extraNode" presStyleLbl="node1" presStyleIdx="0" presStyleCnt="3"/>
      <dgm:spPr/>
    </dgm:pt>
    <dgm:pt modelId="{A406CBA2-01AE-4D0A-83DF-C3257EBA6994}" type="pres">
      <dgm:prSet presAssocID="{D6825624-1580-4615-8263-527F5F3B0AAA}" presName="dstNode" presStyleLbl="node1" presStyleIdx="0" presStyleCnt="3"/>
      <dgm:spPr/>
    </dgm:pt>
    <dgm:pt modelId="{B389D23E-04BC-4A48-9786-C57A686500DD}" type="pres">
      <dgm:prSet presAssocID="{4ABB47F7-D2DC-450A-967A-FB0B02BBAD93}" presName="text_1" presStyleLbl="node1" presStyleIdx="0" presStyleCnt="3">
        <dgm:presLayoutVars>
          <dgm:bulletEnabled val="1"/>
        </dgm:presLayoutVars>
      </dgm:prSet>
      <dgm:spPr/>
    </dgm:pt>
    <dgm:pt modelId="{72972F2D-1EFF-456B-A52D-F8DDD78CD4C0}" type="pres">
      <dgm:prSet presAssocID="{4ABB47F7-D2DC-450A-967A-FB0B02BBAD93}" presName="accent_1" presStyleCnt="0"/>
      <dgm:spPr/>
    </dgm:pt>
    <dgm:pt modelId="{407B9FA6-F01E-4F8B-935C-6CEEBC9F3562}" type="pres">
      <dgm:prSet presAssocID="{4ABB47F7-D2DC-450A-967A-FB0B02BBAD93}" presName="accentRepeatNode" presStyleLbl="solidFgAcc1" presStyleIdx="0" presStyleCnt="3"/>
      <dgm:spPr/>
    </dgm:pt>
    <dgm:pt modelId="{4D3386CF-B5D2-445A-AC31-2D73B5893F22}" type="pres">
      <dgm:prSet presAssocID="{611F4ECD-DCCF-4F4A-8663-B913C5E2D437}" presName="text_2" presStyleLbl="node1" presStyleIdx="1" presStyleCnt="3">
        <dgm:presLayoutVars>
          <dgm:bulletEnabled val="1"/>
        </dgm:presLayoutVars>
      </dgm:prSet>
      <dgm:spPr/>
    </dgm:pt>
    <dgm:pt modelId="{4CA3E90D-94FA-4366-91CA-2B4D3D59F5E2}" type="pres">
      <dgm:prSet presAssocID="{611F4ECD-DCCF-4F4A-8663-B913C5E2D437}" presName="accent_2" presStyleCnt="0"/>
      <dgm:spPr/>
    </dgm:pt>
    <dgm:pt modelId="{D352CD05-E82C-4FC6-A35D-79FAE9970D48}" type="pres">
      <dgm:prSet presAssocID="{611F4ECD-DCCF-4F4A-8663-B913C5E2D437}" presName="accentRepeatNode" presStyleLbl="solidFgAcc1" presStyleIdx="1" presStyleCnt="3"/>
      <dgm:spPr/>
    </dgm:pt>
    <dgm:pt modelId="{0C4BC83C-D3AF-404F-B959-A6926DD13109}" type="pres">
      <dgm:prSet presAssocID="{DC769085-7837-4717-B81D-6A588E3089F6}" presName="text_3" presStyleLbl="node1" presStyleIdx="2" presStyleCnt="3">
        <dgm:presLayoutVars>
          <dgm:bulletEnabled val="1"/>
        </dgm:presLayoutVars>
      </dgm:prSet>
      <dgm:spPr/>
    </dgm:pt>
    <dgm:pt modelId="{84C47D2C-8C4F-4B9D-8B69-8E8F74F779CD}" type="pres">
      <dgm:prSet presAssocID="{DC769085-7837-4717-B81D-6A588E3089F6}" presName="accent_3" presStyleCnt="0"/>
      <dgm:spPr/>
    </dgm:pt>
    <dgm:pt modelId="{1E47CEAF-ACB5-4260-ACD4-DFA8BBA4509D}" type="pres">
      <dgm:prSet presAssocID="{DC769085-7837-4717-B81D-6A588E3089F6}" presName="accentRepeatNode" presStyleLbl="solidFgAcc1" presStyleIdx="2" presStyleCnt="3"/>
      <dgm:spPr/>
    </dgm:pt>
  </dgm:ptLst>
  <dgm:cxnLst>
    <dgm:cxn modelId="{F504F744-DE4C-4149-B9B6-CBC273965D49}" srcId="{D6825624-1580-4615-8263-527F5F3B0AAA}" destId="{611F4ECD-DCCF-4F4A-8663-B913C5E2D437}" srcOrd="1" destOrd="0" parTransId="{617F7814-A759-4A0C-898C-5A4A2212D052}" sibTransId="{D6FDDD09-1DEF-42D5-BE6B-2978B7DBBE65}"/>
    <dgm:cxn modelId="{75E56448-516F-49A5-8FBD-306D41E89F01}" type="presOf" srcId="{298DB960-A1E5-4856-9674-A271482C37BC}" destId="{582D96FF-34DE-4089-B3A4-BB13CA712F70}" srcOrd="0" destOrd="0" presId="urn:microsoft.com/office/officeart/2008/layout/VerticalCurvedList"/>
    <dgm:cxn modelId="{8B8A3BAF-D605-4C8F-9FCC-067BD0AC6AE7}" type="presOf" srcId="{4ABB47F7-D2DC-450A-967A-FB0B02BBAD93}" destId="{B389D23E-04BC-4A48-9786-C57A686500DD}" srcOrd="0" destOrd="0" presId="urn:microsoft.com/office/officeart/2008/layout/VerticalCurvedList"/>
    <dgm:cxn modelId="{147F9354-0351-4F5E-A368-C305B20FA392}" srcId="{D6825624-1580-4615-8263-527F5F3B0AAA}" destId="{4ABB47F7-D2DC-450A-967A-FB0B02BBAD93}" srcOrd="0" destOrd="0" parTransId="{FBDA5342-7084-4D87-AFCA-9790D024E22E}" sibTransId="{298DB960-A1E5-4856-9674-A271482C37BC}"/>
    <dgm:cxn modelId="{E26D2F77-94A5-47B5-94C5-632E054F8CA1}" type="presOf" srcId="{611F4ECD-DCCF-4F4A-8663-B913C5E2D437}" destId="{4D3386CF-B5D2-445A-AC31-2D73B5893F22}" srcOrd="0" destOrd="0" presId="urn:microsoft.com/office/officeart/2008/layout/VerticalCurvedList"/>
    <dgm:cxn modelId="{B4D2C4F6-B827-48E9-91B9-ECB311F4256F}" type="presOf" srcId="{D6825624-1580-4615-8263-527F5F3B0AAA}" destId="{9419C3C3-0A96-4838-BD6B-12900B9D9305}" srcOrd="0" destOrd="0" presId="urn:microsoft.com/office/officeart/2008/layout/VerticalCurvedList"/>
    <dgm:cxn modelId="{114E3576-CCDD-40E2-B520-01B29053673A}" type="presOf" srcId="{DC769085-7837-4717-B81D-6A588E3089F6}" destId="{0C4BC83C-D3AF-404F-B959-A6926DD13109}" srcOrd="0" destOrd="0" presId="urn:microsoft.com/office/officeart/2008/layout/VerticalCurvedList"/>
    <dgm:cxn modelId="{AEBCCD5D-4265-49FC-ACB6-2F6E3C1B5473}" srcId="{D6825624-1580-4615-8263-527F5F3B0AAA}" destId="{DC769085-7837-4717-B81D-6A588E3089F6}" srcOrd="2" destOrd="0" parTransId="{83138484-4A88-43A2-9434-D83D5D434D9B}" sibTransId="{8A1FB1E3-A193-499C-B110-9C93EF96964C}"/>
    <dgm:cxn modelId="{D093B8B7-8737-4220-AFCB-7C834446679A}" type="presParOf" srcId="{9419C3C3-0A96-4838-BD6B-12900B9D9305}" destId="{3C673BC4-88F6-4BEA-AEC1-A14E0BEB312D}" srcOrd="0" destOrd="0" presId="urn:microsoft.com/office/officeart/2008/layout/VerticalCurvedList"/>
    <dgm:cxn modelId="{54E29968-CA13-47D6-8830-F837FA2B9D8E}" type="presParOf" srcId="{3C673BC4-88F6-4BEA-AEC1-A14E0BEB312D}" destId="{D1B559E1-B85F-4751-AE15-63EE951F32AB}" srcOrd="0" destOrd="0" presId="urn:microsoft.com/office/officeart/2008/layout/VerticalCurvedList"/>
    <dgm:cxn modelId="{A4A8F3A7-5B8A-446E-8BAA-08B0CA7ECDD3}" type="presParOf" srcId="{D1B559E1-B85F-4751-AE15-63EE951F32AB}" destId="{5E530084-4F04-4C20-9ABB-3AA346A03A7C}" srcOrd="0" destOrd="0" presId="urn:microsoft.com/office/officeart/2008/layout/VerticalCurvedList"/>
    <dgm:cxn modelId="{405AB0D0-85A1-4AD3-902B-A9A3BFCFE34E}" type="presParOf" srcId="{D1B559E1-B85F-4751-AE15-63EE951F32AB}" destId="{582D96FF-34DE-4089-B3A4-BB13CA712F70}" srcOrd="1" destOrd="0" presId="urn:microsoft.com/office/officeart/2008/layout/VerticalCurvedList"/>
    <dgm:cxn modelId="{5F9D0E93-675B-4A55-8DB0-A3326EF07E49}" type="presParOf" srcId="{D1B559E1-B85F-4751-AE15-63EE951F32AB}" destId="{00815933-B5F0-4AE4-B7ED-8E43C6FCF508}" srcOrd="2" destOrd="0" presId="urn:microsoft.com/office/officeart/2008/layout/VerticalCurvedList"/>
    <dgm:cxn modelId="{073450C4-2AB6-4E83-AB20-AE319ED886E0}" type="presParOf" srcId="{D1B559E1-B85F-4751-AE15-63EE951F32AB}" destId="{A406CBA2-01AE-4D0A-83DF-C3257EBA6994}" srcOrd="3" destOrd="0" presId="urn:microsoft.com/office/officeart/2008/layout/VerticalCurvedList"/>
    <dgm:cxn modelId="{FAF493E1-3FEC-46BC-B904-29124F3EE642}" type="presParOf" srcId="{3C673BC4-88F6-4BEA-AEC1-A14E0BEB312D}" destId="{B389D23E-04BC-4A48-9786-C57A686500DD}" srcOrd="1" destOrd="0" presId="urn:microsoft.com/office/officeart/2008/layout/VerticalCurvedList"/>
    <dgm:cxn modelId="{ECDFF3E5-AEA4-4AA6-93E2-FEC1739F263D}" type="presParOf" srcId="{3C673BC4-88F6-4BEA-AEC1-A14E0BEB312D}" destId="{72972F2D-1EFF-456B-A52D-F8DDD78CD4C0}" srcOrd="2" destOrd="0" presId="urn:microsoft.com/office/officeart/2008/layout/VerticalCurvedList"/>
    <dgm:cxn modelId="{F271ABBF-542F-48C0-B598-5A92B6175BD7}" type="presParOf" srcId="{72972F2D-1EFF-456B-A52D-F8DDD78CD4C0}" destId="{407B9FA6-F01E-4F8B-935C-6CEEBC9F3562}" srcOrd="0" destOrd="0" presId="urn:microsoft.com/office/officeart/2008/layout/VerticalCurvedList"/>
    <dgm:cxn modelId="{6DF518C3-884F-4A84-BAF7-DFAF05E9CC7D}" type="presParOf" srcId="{3C673BC4-88F6-4BEA-AEC1-A14E0BEB312D}" destId="{4D3386CF-B5D2-445A-AC31-2D73B5893F22}" srcOrd="3" destOrd="0" presId="urn:microsoft.com/office/officeart/2008/layout/VerticalCurvedList"/>
    <dgm:cxn modelId="{60766C12-B645-448C-BD32-964D939616AF}" type="presParOf" srcId="{3C673BC4-88F6-4BEA-AEC1-A14E0BEB312D}" destId="{4CA3E90D-94FA-4366-91CA-2B4D3D59F5E2}" srcOrd="4" destOrd="0" presId="urn:microsoft.com/office/officeart/2008/layout/VerticalCurvedList"/>
    <dgm:cxn modelId="{A2DC63CD-B4C2-4179-8BD9-40332EE83C07}" type="presParOf" srcId="{4CA3E90D-94FA-4366-91CA-2B4D3D59F5E2}" destId="{D352CD05-E82C-4FC6-A35D-79FAE9970D48}" srcOrd="0" destOrd="0" presId="urn:microsoft.com/office/officeart/2008/layout/VerticalCurvedList"/>
    <dgm:cxn modelId="{1E5F1F74-9707-45F2-84AF-6CF66C1C55F0}" type="presParOf" srcId="{3C673BC4-88F6-4BEA-AEC1-A14E0BEB312D}" destId="{0C4BC83C-D3AF-404F-B959-A6926DD13109}" srcOrd="5" destOrd="0" presId="urn:microsoft.com/office/officeart/2008/layout/VerticalCurvedList"/>
    <dgm:cxn modelId="{91770882-7D10-48D1-BFB3-B13B8EF66816}" type="presParOf" srcId="{3C673BC4-88F6-4BEA-AEC1-A14E0BEB312D}" destId="{84C47D2C-8C4F-4B9D-8B69-8E8F74F779CD}" srcOrd="6" destOrd="0" presId="urn:microsoft.com/office/officeart/2008/layout/VerticalCurvedList"/>
    <dgm:cxn modelId="{5A2CCF9D-91A8-40E5-9D50-4958612887FA}" type="presParOf" srcId="{84C47D2C-8C4F-4B9D-8B69-8E8F74F779CD}" destId="{1E47CEAF-ACB5-4260-ACD4-DFA8BBA4509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A05B3E-B06C-4D19-913A-1BCE0E76F6AA}" type="doc">
      <dgm:prSet loTypeId="urn:microsoft.com/office/officeart/2005/8/layout/target3" loCatId="relationship" qsTypeId="urn:microsoft.com/office/officeart/2005/8/quickstyle/simple5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47D84FAE-9CA0-4DD3-A6DA-BD67E0020046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До этого момента мы не учитывали инфляцию в наших расчетах. Какой смысл в ставке 2% годовых, если инфляция 3%? В периоды высокой инфляции лучше использовать не рыночную процентную ставку, а ставку инфляции. В частности, этот показатель часто важен при обсуждении заработной платы.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A26E2E-8962-4959-AC17-0EF07A21E3F0}" type="parTrans" cxnId="{68A6CAE5-E024-4C38-9949-10E0FE6CAC2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BE6433-8DC1-4E03-8871-36819F0EB08F}" type="sibTrans" cxnId="{68A6CAE5-E024-4C38-9949-10E0FE6CAC2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CDB637-B9DD-488F-AB70-33C8B46D1EE3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Однако измерить инфляцию гораздо сложнее. Существуют различные индексы, которые рассчитывают рост цен на товары и услуги и обычно предоставляют разные цифры. Инфляцию также довольно трудно предсказать в отличие от рыночных процентных ставок. 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4A5302-A596-43B5-B177-1570331F9A4E}" type="parTrans" cxnId="{B019AE95-1DB4-4ACE-9016-440C224B29A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C5DA52-8D16-44B2-9ACA-E997B702DB48}" type="sibTrans" cxnId="{B019AE95-1DB4-4ACE-9016-440C224B29A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508B93-14AA-4B0A-A7E6-95A4282AEB60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Иными словами, с этим явлением особо ничего нельзя сделать. Мы можем встроить в нашу модель дисконтирование с учетом инфляции, но, как упоминалось выше, инфляция крайне непредсказуема в долгосрочной перспективе.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771284-9FCD-4F64-8AA0-677F980FE928}" type="parTrans" cxnId="{6B3EE7F3-1E4B-43AC-A063-3A91C5A8697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6D8610-CFEB-4C4B-8DDA-B43210293EC5}" type="sibTrans" cxnId="{6B3EE7F3-1E4B-43AC-A063-3A91C5A8697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7030C8-D8DF-4519-807A-D23991BEC33E}" type="pres">
      <dgm:prSet presAssocID="{4DA05B3E-B06C-4D19-913A-1BCE0E76F6A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E416649A-C11A-4631-84A9-F2AB6C75CBDC}" type="pres">
      <dgm:prSet presAssocID="{47D84FAE-9CA0-4DD3-A6DA-BD67E0020046}" presName="circle1" presStyleLbl="node1" presStyleIdx="0" presStyleCnt="3"/>
      <dgm:spPr/>
    </dgm:pt>
    <dgm:pt modelId="{56395045-FAC0-4C8E-B151-51266C58A636}" type="pres">
      <dgm:prSet presAssocID="{47D84FAE-9CA0-4DD3-A6DA-BD67E0020046}" presName="space" presStyleCnt="0"/>
      <dgm:spPr/>
    </dgm:pt>
    <dgm:pt modelId="{C9052D40-057A-4173-BB82-FA427B1EE506}" type="pres">
      <dgm:prSet presAssocID="{47D84FAE-9CA0-4DD3-A6DA-BD67E0020046}" presName="rect1" presStyleLbl="alignAcc1" presStyleIdx="0" presStyleCnt="3"/>
      <dgm:spPr/>
    </dgm:pt>
    <dgm:pt modelId="{4AC0E923-D696-447B-9010-29F44F6DA7A3}" type="pres">
      <dgm:prSet presAssocID="{0ACDB637-B9DD-488F-AB70-33C8B46D1EE3}" presName="vertSpace2" presStyleLbl="node1" presStyleIdx="0" presStyleCnt="3"/>
      <dgm:spPr/>
    </dgm:pt>
    <dgm:pt modelId="{B1D608A5-5FD8-482B-9AEA-BC674E2322EE}" type="pres">
      <dgm:prSet presAssocID="{0ACDB637-B9DD-488F-AB70-33C8B46D1EE3}" presName="circle2" presStyleLbl="node1" presStyleIdx="1" presStyleCnt="3"/>
      <dgm:spPr/>
    </dgm:pt>
    <dgm:pt modelId="{7075039B-1DBE-44C1-AD6B-26A6E79ABD1B}" type="pres">
      <dgm:prSet presAssocID="{0ACDB637-B9DD-488F-AB70-33C8B46D1EE3}" presName="rect2" presStyleLbl="alignAcc1" presStyleIdx="1" presStyleCnt="3"/>
      <dgm:spPr/>
    </dgm:pt>
    <dgm:pt modelId="{AC793959-FA1C-4BBD-B511-20B64F366CB9}" type="pres">
      <dgm:prSet presAssocID="{3E508B93-14AA-4B0A-A7E6-95A4282AEB60}" presName="vertSpace3" presStyleLbl="node1" presStyleIdx="1" presStyleCnt="3"/>
      <dgm:spPr/>
    </dgm:pt>
    <dgm:pt modelId="{F2939B06-C3FA-4DB4-8829-A1006623EC4D}" type="pres">
      <dgm:prSet presAssocID="{3E508B93-14AA-4B0A-A7E6-95A4282AEB60}" presName="circle3" presStyleLbl="node1" presStyleIdx="2" presStyleCnt="3"/>
      <dgm:spPr/>
    </dgm:pt>
    <dgm:pt modelId="{F4E6CD75-14BE-4BFF-8D93-7B78320E629E}" type="pres">
      <dgm:prSet presAssocID="{3E508B93-14AA-4B0A-A7E6-95A4282AEB60}" presName="rect3" presStyleLbl="alignAcc1" presStyleIdx="2" presStyleCnt="3"/>
      <dgm:spPr/>
    </dgm:pt>
    <dgm:pt modelId="{19FB9707-343C-4A96-AF6D-99B299F5696F}" type="pres">
      <dgm:prSet presAssocID="{47D84FAE-9CA0-4DD3-A6DA-BD67E0020046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852C2690-07B3-4E7A-89D6-6BFF478A5141}" type="pres">
      <dgm:prSet presAssocID="{0ACDB637-B9DD-488F-AB70-33C8B46D1EE3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9A149C11-6BAD-4140-94C7-926DC906AEA5}" type="pres">
      <dgm:prSet presAssocID="{3E508B93-14AA-4B0A-A7E6-95A4282AEB60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6001FABE-83AE-4AB2-9234-5644B576BA04}" type="presOf" srcId="{47D84FAE-9CA0-4DD3-A6DA-BD67E0020046}" destId="{19FB9707-343C-4A96-AF6D-99B299F5696F}" srcOrd="1" destOrd="0" presId="urn:microsoft.com/office/officeart/2005/8/layout/target3"/>
    <dgm:cxn modelId="{68A6CAE5-E024-4C38-9949-10E0FE6CAC2C}" srcId="{4DA05B3E-B06C-4D19-913A-1BCE0E76F6AA}" destId="{47D84FAE-9CA0-4DD3-A6DA-BD67E0020046}" srcOrd="0" destOrd="0" parTransId="{96A26E2E-8962-4959-AC17-0EF07A21E3F0}" sibTransId="{78BE6433-8DC1-4E03-8871-36819F0EB08F}"/>
    <dgm:cxn modelId="{086C299C-E1DE-492C-8F79-A2F8490FFFE3}" type="presOf" srcId="{47D84FAE-9CA0-4DD3-A6DA-BD67E0020046}" destId="{C9052D40-057A-4173-BB82-FA427B1EE506}" srcOrd="0" destOrd="0" presId="urn:microsoft.com/office/officeart/2005/8/layout/target3"/>
    <dgm:cxn modelId="{5D98A285-D7E8-4607-BB29-E9AA4B842881}" type="presOf" srcId="{3E508B93-14AA-4B0A-A7E6-95A4282AEB60}" destId="{9A149C11-6BAD-4140-94C7-926DC906AEA5}" srcOrd="1" destOrd="0" presId="urn:microsoft.com/office/officeart/2005/8/layout/target3"/>
    <dgm:cxn modelId="{AAC48AB8-3995-49F7-9B43-5075E5B286BE}" type="presOf" srcId="{0ACDB637-B9DD-488F-AB70-33C8B46D1EE3}" destId="{7075039B-1DBE-44C1-AD6B-26A6E79ABD1B}" srcOrd="0" destOrd="0" presId="urn:microsoft.com/office/officeart/2005/8/layout/target3"/>
    <dgm:cxn modelId="{B3381774-4253-4EAD-864B-BDAEF45CC0EF}" type="presOf" srcId="{4DA05B3E-B06C-4D19-913A-1BCE0E76F6AA}" destId="{A77030C8-D8DF-4519-807A-D23991BEC33E}" srcOrd="0" destOrd="0" presId="urn:microsoft.com/office/officeart/2005/8/layout/target3"/>
    <dgm:cxn modelId="{6B3EE7F3-1E4B-43AC-A063-3A91C5A86978}" srcId="{4DA05B3E-B06C-4D19-913A-1BCE0E76F6AA}" destId="{3E508B93-14AA-4B0A-A7E6-95A4282AEB60}" srcOrd="2" destOrd="0" parTransId="{23771284-9FCD-4F64-8AA0-677F980FE928}" sibTransId="{7A6D8610-CFEB-4C4B-8DDA-B43210293EC5}"/>
    <dgm:cxn modelId="{9CB72E54-1C33-486A-AE94-AC77972D095C}" type="presOf" srcId="{0ACDB637-B9DD-488F-AB70-33C8B46D1EE3}" destId="{852C2690-07B3-4E7A-89D6-6BFF478A5141}" srcOrd="1" destOrd="0" presId="urn:microsoft.com/office/officeart/2005/8/layout/target3"/>
    <dgm:cxn modelId="{2C628200-FB3B-4547-B15F-FE045F4AB199}" type="presOf" srcId="{3E508B93-14AA-4B0A-A7E6-95A4282AEB60}" destId="{F4E6CD75-14BE-4BFF-8D93-7B78320E629E}" srcOrd="0" destOrd="0" presId="urn:microsoft.com/office/officeart/2005/8/layout/target3"/>
    <dgm:cxn modelId="{B019AE95-1DB4-4ACE-9016-440C224B29A3}" srcId="{4DA05B3E-B06C-4D19-913A-1BCE0E76F6AA}" destId="{0ACDB637-B9DD-488F-AB70-33C8B46D1EE3}" srcOrd="1" destOrd="0" parTransId="{BE4A5302-A596-43B5-B177-1570331F9A4E}" sibTransId="{BBC5DA52-8D16-44B2-9ACA-E997B702DB48}"/>
    <dgm:cxn modelId="{590E0DD8-B2D7-427D-B510-07C0735FA009}" type="presParOf" srcId="{A77030C8-D8DF-4519-807A-D23991BEC33E}" destId="{E416649A-C11A-4631-84A9-F2AB6C75CBDC}" srcOrd="0" destOrd="0" presId="urn:microsoft.com/office/officeart/2005/8/layout/target3"/>
    <dgm:cxn modelId="{73F382C7-66FD-4B08-81D3-59032C0747BA}" type="presParOf" srcId="{A77030C8-D8DF-4519-807A-D23991BEC33E}" destId="{56395045-FAC0-4C8E-B151-51266C58A636}" srcOrd="1" destOrd="0" presId="urn:microsoft.com/office/officeart/2005/8/layout/target3"/>
    <dgm:cxn modelId="{32BA0F72-B92B-4E4B-A18C-56DE43B29164}" type="presParOf" srcId="{A77030C8-D8DF-4519-807A-D23991BEC33E}" destId="{C9052D40-057A-4173-BB82-FA427B1EE506}" srcOrd="2" destOrd="0" presId="urn:microsoft.com/office/officeart/2005/8/layout/target3"/>
    <dgm:cxn modelId="{FA6F5205-486E-4FF9-92CE-E5CB4A74A9C8}" type="presParOf" srcId="{A77030C8-D8DF-4519-807A-D23991BEC33E}" destId="{4AC0E923-D696-447B-9010-29F44F6DA7A3}" srcOrd="3" destOrd="0" presId="urn:microsoft.com/office/officeart/2005/8/layout/target3"/>
    <dgm:cxn modelId="{AEEF1759-2EAF-49CD-B5D0-70A2BC818867}" type="presParOf" srcId="{A77030C8-D8DF-4519-807A-D23991BEC33E}" destId="{B1D608A5-5FD8-482B-9AEA-BC674E2322EE}" srcOrd="4" destOrd="0" presId="urn:microsoft.com/office/officeart/2005/8/layout/target3"/>
    <dgm:cxn modelId="{31960DC6-A514-40C5-A8D9-9ADB8BFBC469}" type="presParOf" srcId="{A77030C8-D8DF-4519-807A-D23991BEC33E}" destId="{7075039B-1DBE-44C1-AD6B-26A6E79ABD1B}" srcOrd="5" destOrd="0" presId="urn:microsoft.com/office/officeart/2005/8/layout/target3"/>
    <dgm:cxn modelId="{E32DCC8D-B107-428F-9CBB-9EAAC204DAA9}" type="presParOf" srcId="{A77030C8-D8DF-4519-807A-D23991BEC33E}" destId="{AC793959-FA1C-4BBD-B511-20B64F366CB9}" srcOrd="6" destOrd="0" presId="urn:microsoft.com/office/officeart/2005/8/layout/target3"/>
    <dgm:cxn modelId="{2028AECD-72A7-49E2-959E-9E9EC4D03AC8}" type="presParOf" srcId="{A77030C8-D8DF-4519-807A-D23991BEC33E}" destId="{F2939B06-C3FA-4DB4-8829-A1006623EC4D}" srcOrd="7" destOrd="0" presId="urn:microsoft.com/office/officeart/2005/8/layout/target3"/>
    <dgm:cxn modelId="{91FC01B2-545F-4A16-98FB-0DE679F7ABE8}" type="presParOf" srcId="{A77030C8-D8DF-4519-807A-D23991BEC33E}" destId="{F4E6CD75-14BE-4BFF-8D93-7B78320E629E}" srcOrd="8" destOrd="0" presId="urn:microsoft.com/office/officeart/2005/8/layout/target3"/>
    <dgm:cxn modelId="{8D68BF25-4DC9-4896-9BC4-CC5F43879A82}" type="presParOf" srcId="{A77030C8-D8DF-4519-807A-D23991BEC33E}" destId="{19FB9707-343C-4A96-AF6D-99B299F5696F}" srcOrd="9" destOrd="0" presId="urn:microsoft.com/office/officeart/2005/8/layout/target3"/>
    <dgm:cxn modelId="{A8865842-BE6D-46AA-940B-CB4F5D34B8AB}" type="presParOf" srcId="{A77030C8-D8DF-4519-807A-D23991BEC33E}" destId="{852C2690-07B3-4E7A-89D6-6BFF478A5141}" srcOrd="10" destOrd="0" presId="urn:microsoft.com/office/officeart/2005/8/layout/target3"/>
    <dgm:cxn modelId="{60823432-EF40-4DDC-95AA-92D71B638275}" type="presParOf" srcId="{A77030C8-D8DF-4519-807A-D23991BEC33E}" destId="{9A149C11-6BAD-4140-94C7-926DC906AEA5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F4B3F9-0AF8-41CD-87EB-7FA308681748}">
      <dsp:nvSpPr>
        <dsp:cNvPr id="0" name=""/>
        <dsp:cNvSpPr/>
      </dsp:nvSpPr>
      <dsp:spPr>
        <a:xfrm>
          <a:off x="2020490" y="1901"/>
          <a:ext cx="3881437" cy="23288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Концепция стоимости денег во времени основана на принципе, что тенге сейчас стоит больше, чем тенге, который будет получен в будущем, например, через один год, так как он может быть инвестирован и принесет дополнительную прибыль. </a:t>
          </a:r>
          <a:endParaRPr lang="ru-RU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0490" y="1901"/>
        <a:ext cx="3881437" cy="2328862"/>
      </dsp:txXfrm>
    </dsp:sp>
    <dsp:sp modelId="{F2AF6C6E-95C0-4952-A69C-96DCA0DD060A}">
      <dsp:nvSpPr>
        <dsp:cNvPr id="0" name=""/>
        <dsp:cNvSpPr/>
      </dsp:nvSpPr>
      <dsp:spPr>
        <a:xfrm>
          <a:off x="6290071" y="1901"/>
          <a:ext cx="3881437" cy="23288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Этот принцип является наиболее важным положением во всей теории финансов и анализе инвестиций. На нем основан подход к оценке экономической эффективности инвестиционных проектов.</a:t>
          </a:r>
          <a:endParaRPr lang="ru-RU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0071" y="1901"/>
        <a:ext cx="3881437" cy="2328862"/>
      </dsp:txXfrm>
    </dsp:sp>
    <dsp:sp modelId="{669509BE-F504-44FF-BF56-B47F8906B669}">
      <dsp:nvSpPr>
        <dsp:cNvPr id="0" name=""/>
        <dsp:cNvSpPr/>
      </dsp:nvSpPr>
      <dsp:spPr>
        <a:xfrm>
          <a:off x="2020490" y="2718907"/>
          <a:ext cx="3881437" cy="23288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Данный принцип порождает концепцию оценки стоимости денег во времени. Суть концепции заключается в том, что стоимость денег в течение времени изменяется с учетом нормы прибыльности на денежном рынке и рынке ценных бумаг. </a:t>
          </a:r>
          <a:endParaRPr lang="ru-RU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0490" y="2718907"/>
        <a:ext cx="3881437" cy="2328862"/>
      </dsp:txXfrm>
    </dsp:sp>
    <dsp:sp modelId="{410E5457-17D8-4CD3-80FE-D75E80674CC5}">
      <dsp:nvSpPr>
        <dsp:cNvPr id="0" name=""/>
        <dsp:cNvSpPr/>
      </dsp:nvSpPr>
      <dsp:spPr>
        <a:xfrm>
          <a:off x="6290071" y="2718907"/>
          <a:ext cx="3881437" cy="23288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качестве нормы прибыльности выступает норма ссудного процента или норма выплаты дивидендов по обыкновенным и привилегированным акциям.</a:t>
          </a:r>
          <a:endParaRPr lang="ru-RU" sz="1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0071" y="2718907"/>
        <a:ext cx="3881437" cy="2328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2D96FF-34DE-4089-B3A4-BB13CA712F70}">
      <dsp:nvSpPr>
        <dsp:cNvPr id="0" name=""/>
        <dsp:cNvSpPr/>
      </dsp:nvSpPr>
      <dsp:spPr>
        <a:xfrm>
          <a:off x="-7326868" y="-1120422"/>
          <a:ext cx="8723531" cy="8723531"/>
        </a:xfrm>
        <a:prstGeom prst="blockArc">
          <a:avLst>
            <a:gd name="adj1" fmla="val 18900000"/>
            <a:gd name="adj2" fmla="val 2700000"/>
            <a:gd name="adj3" fmla="val 248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89D23E-04BC-4A48-9786-C57A686500DD}">
      <dsp:nvSpPr>
        <dsp:cNvPr id="0" name=""/>
        <dsp:cNvSpPr/>
      </dsp:nvSpPr>
      <dsp:spPr>
        <a:xfrm>
          <a:off x="899796" y="648268"/>
          <a:ext cx="10747816" cy="12965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912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инвестиционных расчетах </a:t>
          </a:r>
          <a:r>
            <a:rPr lang="ru-RU" sz="2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процентная ставка </a:t>
          </a: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платежей применяется не только как инструмент наращения стоимости денежных средств, но и как измеритель степени доходности инвестиционных операций.</a:t>
          </a:r>
          <a:endParaRPr lang="ru-RU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796" y="648268"/>
        <a:ext cx="10747816" cy="1296537"/>
      </dsp:txXfrm>
    </dsp:sp>
    <dsp:sp modelId="{407B9FA6-F01E-4F8B-935C-6CEEBC9F3562}">
      <dsp:nvSpPr>
        <dsp:cNvPr id="0" name=""/>
        <dsp:cNvSpPr/>
      </dsp:nvSpPr>
      <dsp:spPr>
        <a:xfrm>
          <a:off x="89461" y="486201"/>
          <a:ext cx="1620671" cy="16206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3386CF-B5D2-445A-AC31-2D73B5893F22}">
      <dsp:nvSpPr>
        <dsp:cNvPr id="0" name=""/>
        <dsp:cNvSpPr/>
      </dsp:nvSpPr>
      <dsp:spPr>
        <a:xfrm>
          <a:off x="1371088" y="2593074"/>
          <a:ext cx="10276525" cy="12965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912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Настоящая (современная) стоимость денег </a:t>
          </a: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– это сумма будущих поступлений, приведенных к настоящему моменту времени с учетом определенной процентной ставки. </a:t>
          </a:r>
          <a:endParaRPr lang="ru-RU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71088" y="2593074"/>
        <a:ext cx="10276525" cy="1296537"/>
      </dsp:txXfrm>
    </dsp:sp>
    <dsp:sp modelId="{D352CD05-E82C-4FC6-A35D-79FAE9970D48}">
      <dsp:nvSpPr>
        <dsp:cNvPr id="0" name=""/>
        <dsp:cNvSpPr/>
      </dsp:nvSpPr>
      <dsp:spPr>
        <a:xfrm>
          <a:off x="560752" y="2431007"/>
          <a:ext cx="1620671" cy="16206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C4BC83C-D3AF-404F-B959-A6926DD13109}">
      <dsp:nvSpPr>
        <dsp:cNvPr id="0" name=""/>
        <dsp:cNvSpPr/>
      </dsp:nvSpPr>
      <dsp:spPr>
        <a:xfrm>
          <a:off x="899796" y="4537880"/>
          <a:ext cx="10747816" cy="12965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912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Определение настоящей стоимости денег связано с процессом </a:t>
          </a:r>
          <a:r>
            <a:rPr lang="ru-RU" sz="22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дисконтирования</a:t>
          </a: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200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discounting</a:t>
          </a:r>
          <a:r>
            <a:rPr lang="ru-RU" sz="2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) будущей стоимости, представляющим собой операцию, обратную наращению. Дисконтирование используется во многих задачах анализа инвестиций.</a:t>
          </a:r>
          <a:endParaRPr lang="ru-RU" sz="2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9796" y="4537880"/>
        <a:ext cx="10747816" cy="1296537"/>
      </dsp:txXfrm>
    </dsp:sp>
    <dsp:sp modelId="{1E47CEAF-ACB5-4260-ACD4-DFA8BBA4509D}">
      <dsp:nvSpPr>
        <dsp:cNvPr id="0" name=""/>
        <dsp:cNvSpPr/>
      </dsp:nvSpPr>
      <dsp:spPr>
        <a:xfrm>
          <a:off x="89461" y="4375813"/>
          <a:ext cx="1620671" cy="16206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6649A-C11A-4631-84A9-F2AB6C75CBDC}">
      <dsp:nvSpPr>
        <dsp:cNvPr id="0" name=""/>
        <dsp:cNvSpPr/>
      </dsp:nvSpPr>
      <dsp:spPr>
        <a:xfrm>
          <a:off x="0" y="0"/>
          <a:ext cx="5312153" cy="531215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052D40-057A-4173-BB82-FA427B1EE506}">
      <dsp:nvSpPr>
        <dsp:cNvPr id="0" name=""/>
        <dsp:cNvSpPr/>
      </dsp:nvSpPr>
      <dsp:spPr>
        <a:xfrm>
          <a:off x="2656076" y="0"/>
          <a:ext cx="8351980" cy="5312153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До этого момента мы не учитывали инфляцию в наших расчетах. Какой смысл в ставке 2% годовых, если инфляция 3%? В периоды высокой инфляции лучше использовать не рыночную процентную ставку, а ставку инфляции. В частности, этот показатель часто важен при обсуждении заработной платы.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6076" y="0"/>
        <a:ext cx="8351980" cy="1593649"/>
      </dsp:txXfrm>
    </dsp:sp>
    <dsp:sp modelId="{B1D608A5-5FD8-482B-9AEA-BC674E2322EE}">
      <dsp:nvSpPr>
        <dsp:cNvPr id="0" name=""/>
        <dsp:cNvSpPr/>
      </dsp:nvSpPr>
      <dsp:spPr>
        <a:xfrm>
          <a:off x="929628" y="1593649"/>
          <a:ext cx="3452895" cy="345289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075039B-1DBE-44C1-AD6B-26A6E79ABD1B}">
      <dsp:nvSpPr>
        <dsp:cNvPr id="0" name=""/>
        <dsp:cNvSpPr/>
      </dsp:nvSpPr>
      <dsp:spPr>
        <a:xfrm>
          <a:off x="2656076" y="1593649"/>
          <a:ext cx="8351980" cy="3452895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Однако измерить инфляцию гораздо сложнее. Существуют различные индексы, которые рассчитывают рост цен на товары и услуги и обычно предоставляют разные цифры. Инфляцию также довольно трудно предсказать в отличие от рыночных процентных ставок. 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6076" y="1593649"/>
        <a:ext cx="8351980" cy="1593644"/>
      </dsp:txXfrm>
    </dsp:sp>
    <dsp:sp modelId="{F2939B06-C3FA-4DB4-8829-A1006623EC4D}">
      <dsp:nvSpPr>
        <dsp:cNvPr id="0" name=""/>
        <dsp:cNvSpPr/>
      </dsp:nvSpPr>
      <dsp:spPr>
        <a:xfrm>
          <a:off x="1859254" y="3187293"/>
          <a:ext cx="1593644" cy="1593644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4E6CD75-14BE-4BFF-8D93-7B78320E629E}">
      <dsp:nvSpPr>
        <dsp:cNvPr id="0" name=""/>
        <dsp:cNvSpPr/>
      </dsp:nvSpPr>
      <dsp:spPr>
        <a:xfrm>
          <a:off x="2656076" y="3187293"/>
          <a:ext cx="8351980" cy="1593644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Иными словами, с этим явлением особо ничего нельзя сделать. Мы можем встроить в нашу модель дисконтирование с учетом инфляции, но, как упоминалось выше, инфляция крайне непредсказуема в долгосрочной перспективе.</a:t>
          </a:r>
          <a:endParaRPr lang="ru-RU" sz="2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56076" y="3187293"/>
        <a:ext cx="8351980" cy="1593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097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37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44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778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45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94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801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0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98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69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6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C9372-7542-41D1-B488-B515F9D73F72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5C8A7-60FA-43F4-B5F0-30550ECD23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63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cademy.binance.com/ru/articles/apy-vs-apr-what-s-the-differenc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34281" y="3643074"/>
            <a:ext cx="10372297" cy="111881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5.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временной ценности денежных вложений. Операции дисконтирования и наращивания капитала.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708" y="1479983"/>
            <a:ext cx="2009063" cy="2163091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053277" y="27728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Казахский Национальный Университет имени аль-Фараби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1"/>
          <p:cNvSpPr/>
          <p:nvPr/>
        </p:nvSpPr>
        <p:spPr>
          <a:xfrm>
            <a:off x="2042891" y="608512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Высшая школа Экономики и Бизнеса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2"/>
          <p:cNvSpPr/>
          <p:nvPr/>
        </p:nvSpPr>
        <p:spPr>
          <a:xfrm>
            <a:off x="2042891" y="924504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Кафедра Финансы и учет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8"/>
          <p:cNvSpPr/>
          <p:nvPr/>
        </p:nvSpPr>
        <p:spPr>
          <a:xfrm>
            <a:off x="6120429" y="572966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Дисциплина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«Финансово-экономическое обоснование проектов»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9"/>
          <p:cNvSpPr/>
          <p:nvPr/>
        </p:nvSpPr>
        <p:spPr>
          <a:xfrm>
            <a:off x="6120430" y="615501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Преподаватель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к.э.н., и.о. доцента Алиева Баглан Муратовна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66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4057"/>
            <a:ext cx="12192000" cy="631162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 fontAlgn="base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аключение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6646" y="1160060"/>
            <a:ext cx="10698707" cy="4525584"/>
          </a:xfrm>
        </p:spPr>
        <p:txBody>
          <a:bodyPr>
            <a:normAutofit/>
          </a:bodyPr>
          <a:lstStyle/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Хотя мы дали формальное определение ВСД, вы, скорее всего, уже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понимаете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этой концепции. Процентные ставки, доходность и инфляция — это неотъемлемые части нашей повседневной экономической жизни. Формулы и расчеты, которые мы рассмотрели в этой статье, будут полезны для крупных компаний, инвесторов и кредиторов. В случае крупных сумм даже доля процента будет иметь огромное значение для прибыли и итогового результата.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Криптоинвесторам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полезно учитывать эту концепцию при принятии решения о том, как и куда инвестировать для получения наибольшей прибыли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42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384994"/>
            <a:ext cx="12192000" cy="1325563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48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11996382" cy="740344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0390" y="1593613"/>
            <a:ext cx="10710081" cy="4351338"/>
          </a:xfrm>
        </p:spPr>
        <p:txBody>
          <a:bodyPr>
            <a:normAutofit/>
          </a:bodyPr>
          <a:lstStyle/>
          <a:p>
            <a:pPr marL="355600" indent="-355600">
              <a:buFont typeface="Wingdings" panose="05000000000000000000" pitchFamily="2" charset="2"/>
              <a:buChar char="q"/>
              <a:tabLst>
                <a:tab pos="177800" algn="l"/>
              </a:tabLst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временной ценности денежных вложений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дисконтирования и наращивания капитала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будущей стоимости денег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текущей стоимости денег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компаундирования и инфляции на временную стоимость денег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инфляции</a:t>
            </a:r>
          </a:p>
          <a:p>
            <a:pPr marL="355600" indent="-355600">
              <a:buFont typeface="Wingdings" panose="05000000000000000000" pitchFamily="2" charset="2"/>
              <a:buChar char="q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9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9591"/>
            <a:ext cx="12192000" cy="849525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временной ценности денежных вложений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905686"/>
              </p:ext>
            </p:extLst>
          </p:nvPr>
        </p:nvGraphicFramePr>
        <p:xfrm>
          <a:off x="0" y="1405719"/>
          <a:ext cx="12192000" cy="504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3708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96886"/>
            <a:ext cx="12192000" cy="808583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дисконтирования и наращивания капитала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998" y="1347952"/>
            <a:ext cx="11136004" cy="524391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Учитывая, что инвестирование обычно представляет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длительный процесс, в инвестиционной практике часто приходится сравнивать стоимость денег в начале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инвестирования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стоимостью денег при их возврате в виде будущей прибыли. В процессе сравнения стоимости денежных средств при их вложении и возврате принято использовать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будущая стоимость денег и настоящая (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современная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стоимость денег.</a:t>
            </a:r>
          </a:p>
          <a:p>
            <a:pPr algn="just">
              <a:lnSpc>
                <a:spcPct val="100000"/>
              </a:lnSpc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Будущая стоимость денег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та сумма, в которую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превратятся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инвестированные в настоящий момент денежные средства через определенный период времени с учетом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ставки.</a:t>
            </a:r>
          </a:p>
          <a:p>
            <a:pPr algn="just">
              <a:lnSpc>
                <a:spcPct val="100000"/>
              </a:lnSpc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будущей стоимости денег связано с процессом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наращения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compounding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начальной стоимости, который представляет собой поэтапное увеличение вложенной суммы путем присоединения к первоначальному ее размеру суммы процентных платежей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24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632056"/>
              </p:ext>
            </p:extLst>
          </p:nvPr>
        </p:nvGraphicFramePr>
        <p:xfrm>
          <a:off x="-1" y="204716"/>
          <a:ext cx="11737075" cy="6482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589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7705"/>
            <a:ext cx="12192000" cy="713048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будущей стоимости денег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2262" y="1162294"/>
            <a:ext cx="112184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000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Будущая стоимость </a:t>
            </a:r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(FV от англ. </a:t>
            </a:r>
            <a:r>
              <a:rPr lang="ru-RU" sz="2000" b="0" i="0" dirty="0" err="1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денег рассчитывается очень просто. Вернемся к нашему примеру и будем использовать процентную ставку (2%) в качестве потенциальной инвестиционной возможности. Будущая стоимость $1000, которую вы получили сегодня и инвестировали, через год составит:</a:t>
            </a:r>
          </a:p>
          <a:p>
            <a:pPr algn="ctr" fontAlgn="base"/>
            <a:r>
              <a:rPr lang="ru-RU" sz="2000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= $1000 * 1,02 = $1020</a:t>
            </a:r>
            <a:endParaRPr lang="ru-RU" sz="2000" b="1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Предположим, друг говорит, что поездка продлится два года. Тогда будущая стоимость $1000 составит:</a:t>
            </a:r>
          </a:p>
          <a:p>
            <a:pPr algn="ctr" fontAlgn="base"/>
            <a:r>
              <a:rPr lang="ru-RU" sz="2000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</a:t>
            </a:r>
            <a:r>
              <a:rPr lang="ru-RU" sz="2000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$1000 * 1,02^2 = $1040,40</a:t>
            </a:r>
          </a:p>
          <a:p>
            <a:pPr algn="just" fontAlgn="base"/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внимание, что в обоих случаях мы рассматривали </a:t>
            </a:r>
            <a:r>
              <a:rPr lang="ru-RU" sz="2000" b="0" i="0" u="sng" dirty="0" smtClean="0">
                <a:solidFill>
                  <a:srgbClr val="C994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сложные проценты</a:t>
            </a:r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Формула расчета будущей стоимости выглядит следующим образом:</a:t>
            </a:r>
          </a:p>
          <a:p>
            <a:pPr algn="ctr" fontAlgn="base"/>
            <a:r>
              <a:rPr lang="ru-RU" sz="2000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= I * (1 + r)^n</a:t>
            </a:r>
            <a:endParaRPr lang="ru-RU" sz="2000" b="1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sz="2000" b="0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I=начальные инвестиции, r=процентная ставка и n=количество временных периодов</a:t>
            </a:r>
            <a:endParaRPr lang="ru-RU" sz="2000" b="0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Обратите внимание, что мы также можем заменить I на текущую стоимость денег, которую мы рассмотрим далее. </a:t>
            </a:r>
            <a:r>
              <a:rPr lang="ru-RU" sz="2000" b="0" i="1" u="sng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Зачем нам рассчитывать будущую стоимость? </a:t>
            </a:r>
            <a:r>
              <a:rPr lang="ru-RU" sz="2000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всего это помогает планировать и знать, сколько инвестированные сегодня деньги будут стоить в будущем. Это будет полезно и в предыдущем примере, где нужно принять решение: взять некоторую сумму сейчас или другую сумму позже.</a:t>
            </a:r>
            <a:endParaRPr lang="ru-RU" sz="2000" b="0" i="0" dirty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5494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4057"/>
            <a:ext cx="12192000" cy="549275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 fontAlgn="base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текущей стоимости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денег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43" y="1088645"/>
            <a:ext cx="11035353" cy="5271211"/>
          </a:xfrm>
        </p:spPr>
        <p:txBody>
          <a:bodyPr>
            <a:normAutofit fontScale="92500" lnSpcReduction="20000"/>
          </a:bodyPr>
          <a:lstStyle/>
          <a:p>
            <a:pPr marL="0" indent="0" algn="just" fontAlgn="base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текущей стоимости денег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англ.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аналогичен расчету будущей стоимости. В этом случае мы пытаемся оценить, сколько бы сегодня стоила та или иная сумма в будущем. Для этого мы используем расчет будущей стоимости.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Предположим, вместо $1000 друг обещает вернуть вам $1030. Однако вам нужно понять, насколько выгодна эта сделка. Для этого нам придется рассчитать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 той же процентной ставкой в 2%).</a:t>
            </a:r>
          </a:p>
          <a:p>
            <a:pPr marL="0" indent="0" algn="ctr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$1030 / 1,02 = 1009,80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Выходит, что друг действительно предлагает выгодную сделку. Текущая стоимость долга из будущего на $9,80 больше, чем та, которую вы получили бы сегодня. В этом случае лучше подождать один год.</a:t>
            </a: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рассмотрим формулу расчета PV:</a:t>
            </a:r>
          </a:p>
          <a:p>
            <a:pPr marL="0" indent="0" algn="ctr" fontAlgn="base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 = FV / (1 + r)^n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видите,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подставить на место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наоборот, и мы получим формулу ВСД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224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6761"/>
            <a:ext cx="12192000" cy="644809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компаундирования и инфляции на временную стоимость денег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2650" y="1017729"/>
            <a:ext cx="1128669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</a:t>
            </a:r>
            <a:r>
              <a:rPr lang="ru-RU" b="0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PV</a:t>
            </a:r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0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</a:t>
            </a:r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это хорошая основа для расчета ВСД. Мы уже упоминали понятие </a:t>
            </a:r>
            <a:r>
              <a:rPr lang="ru-RU" b="0" i="0" u="sng" dirty="0" smtClean="0">
                <a:solidFill>
                  <a:srgbClr val="C994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компаундирования</a:t>
            </a:r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 давайте расширим его и посмотрим, как инфляция отразится на наших расчетах.</a:t>
            </a:r>
          </a:p>
          <a:p>
            <a:pPr algn="just" fontAlgn="base"/>
            <a:endParaRPr lang="ru-RU" b="0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компаундирования</a:t>
            </a:r>
            <a:endParaRPr lang="ru-RU" b="0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контексте длительного периода времени компаундирование имеет эффект снежного кома. Первоначально небольшая сумма денег может превзойти сумму с начисленными простыми процентами. В рамках нашей модели мы рассматривали компаундирование раз в год, однако его можно проводить регулярно, например каждый квартал.</a:t>
            </a:r>
          </a:p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этого мы можем немного скорректировать модель. </a:t>
            </a:r>
          </a:p>
          <a:p>
            <a:pPr algn="ctr" fontAlgn="base"/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= PV * (1 + r/t)^n*t</a:t>
            </a:r>
            <a:endParaRPr lang="ru-RU" b="1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b="0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PV=текущая стоимость, r=процентная ставка, t=количество периодов компаундирования в год</a:t>
            </a:r>
            <a:endParaRPr lang="ru-RU" b="0" i="0" dirty="0" smtClean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введем сложную процентную ставку в 2% годовых, начисляемую раз в год на $1000.</a:t>
            </a:r>
          </a:p>
          <a:p>
            <a:pPr algn="ctr" fontAlgn="base"/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$1000 * (1 + 0,02/1)^1*1 = $1020</a:t>
            </a:r>
          </a:p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Результат, конечно же, совпадает в нашими предыдущими расчетами. Однако, если у вас есть возможность компаундировать свои доходы четыре раза в год, прибыль будет выше.</a:t>
            </a:r>
          </a:p>
          <a:p>
            <a:pPr algn="ctr" fontAlgn="base"/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FV 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$1000 *</a:t>
            </a:r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 +</a:t>
            </a:r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0,02/4</a:t>
            </a:r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)^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b="1" i="1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b="1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= $1020,15</a:t>
            </a:r>
          </a:p>
          <a:p>
            <a:pPr algn="just" fontAlgn="base"/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в размере 15 центов может показаться незначительной, но при </a:t>
            </a:r>
            <a:r>
              <a:rPr lang="ru-RU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solidFill>
                  <a:srgbClr val="1E23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льших</a:t>
            </a:r>
            <a:r>
              <a:rPr lang="ru-RU" b="0" i="0" dirty="0" smtClean="0">
                <a:solidFill>
                  <a:srgbClr val="1E23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суммах и за более длительные периоды разница будет существенной.</a:t>
            </a:r>
            <a:endParaRPr lang="ru-RU" b="0" i="0" dirty="0">
              <a:solidFill>
                <a:srgbClr val="1E23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051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2296"/>
            <a:ext cx="12192000" cy="631162"/>
          </a:xfrm>
          <a:solidFill>
            <a:srgbClr val="002060"/>
          </a:solidFill>
        </p:spPr>
        <p:txBody>
          <a:bodyPr>
            <a:normAutofit fontScale="90000"/>
          </a:bodyPr>
          <a:lstStyle/>
          <a:p>
            <a:pPr algn="ctr" fontAlgn="base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инфляции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102281"/>
              </p:ext>
            </p:extLst>
          </p:nvPr>
        </p:nvGraphicFramePr>
        <p:xfrm>
          <a:off x="591971" y="1102294"/>
          <a:ext cx="11008057" cy="5312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2651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997</Words>
  <Application>Microsoft Office PowerPoint</Application>
  <PresentationFormat>Широкоэкранный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PT Sans</vt:lpstr>
      <vt:lpstr>Times New Roman</vt:lpstr>
      <vt:lpstr>Wingdings</vt:lpstr>
      <vt:lpstr>Тема Office</vt:lpstr>
      <vt:lpstr>Презентация PowerPoint</vt:lpstr>
      <vt:lpstr>План</vt:lpstr>
      <vt:lpstr>Концепция временной ценности денежных вложений</vt:lpstr>
      <vt:lpstr>Операции дисконтирования и наращивания капитала</vt:lpstr>
      <vt:lpstr>Презентация PowerPoint</vt:lpstr>
      <vt:lpstr>Расчет будущей стоимости денег</vt:lpstr>
      <vt:lpstr>Расчет текущей стоимости денег</vt:lpstr>
      <vt:lpstr>Влияние компаундирования и инфляции на временную стоимость денег</vt:lpstr>
      <vt:lpstr>Эффект инфляции</vt:lpstr>
      <vt:lpstr>Заключение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6</cp:revision>
  <dcterms:created xsi:type="dcterms:W3CDTF">2024-10-01T09:42:21Z</dcterms:created>
  <dcterms:modified xsi:type="dcterms:W3CDTF">2024-10-01T17:04:24Z</dcterms:modified>
</cp:coreProperties>
</file>